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omments/modernComment1.xml" ContentType="application/vnd.ms-powerpoint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21C29D-0696-573C-6BE4-3BE818B05EDA}" name="Zorica Stevanovic" initials="ZS" userId="3de8c9b624a4c4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microsoft.com/office/2018/10/relationships/authors" Target="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modernComment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890E10-DBB0-4AA6-BD7D-6D04BEBC7B41}" authorId="{5321C29D-0696-573C-6BE4-3BE818B05EDA}" created="2025-12-05T14:36:37.88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sldId="284"/>
      <ac:spMk id="3"/>
    </ac:deMkLst>
    <p188:txBody>
      <a:bodyPr/>
      <a:lstStyle/>
      <a:p>
        <a:r>
          <a:rPr lang="en-US"/>
          <a:t>Predlog:
VELIKO HVALA NAŠIM DONATORIMA, SARADNICIMA, PARTNERIMA, PRIJATELJIMA 
BEZ VAS NAŠ USPEH NE BI BIO MOGUĆ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ADC582-553B-4275-90AF-5FABDBB200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66288-26E7-4950-8D63-98E9C40581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4" Type="http://schemas.microsoft.com/office/2018/10/relationships/comments" Target="../comments/modernComment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0" y="252476"/>
            <a:ext cx="11019719" cy="1414494"/>
          </a:xfr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4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4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n-NO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01.12.2015. – 01.12.2025</a:t>
            </a:r>
            <a:r>
              <a:rPr kumimoji="0" lang="en-US" altLang="nn-NO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sr-Latn-RS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n-NO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NAŠIH DESET GODINA</a:t>
            </a:r>
            <a:br>
              <a:rPr lang="sr-Latn-RS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n-NO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nn-NO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</a:br>
            <a:br>
              <a:rPr lang="nn-NO" sz="17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1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86" y="2072672"/>
            <a:ext cx="10909643" cy="1249902"/>
          </a:xfrm>
        </p:spPr>
        <p:txBody>
          <a:bodyPr anchor="ctr">
            <a:noAutofit/>
          </a:bodyPr>
          <a:lstStyle/>
          <a:p>
            <a:pPr>
              <a:buNone/>
            </a:pPr>
            <a:endParaRPr lang="sr-Latn-R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Deset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godina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dosledne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borbe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rodnu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ravnopravnost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tržištu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rada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položaja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žena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45+</a:t>
            </a:r>
            <a:b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4" name="Picture 3" descr="A close up of a black background&#10;&#10;AI-generated content may be incorrect.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2909" y="3824414"/>
            <a:ext cx="8151660" cy="2016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2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001" y="676275"/>
            <a:ext cx="5623560" cy="514604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sr-Latn-R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prijavi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većinu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poslova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koje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starije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žene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bile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idealne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program za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proveru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CV- ja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automatski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odbija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preko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35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godina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starosti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Poslodavci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misle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stariji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toku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tehnologijama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zamišljaju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nepismene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bakice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koje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po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kuvaju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ručak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unučićima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gledaju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Zadrugu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potpuno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netačno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ponižavajuće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45" y="635"/>
            <a:ext cx="54864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248" y="548640"/>
            <a:ext cx="3600860" cy="54315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proteklih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realizovalo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projekata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pomoć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podršku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donatora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418" y="95850"/>
            <a:ext cx="6595682" cy="612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Švajcarska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Helvetas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sr-Latn-R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saradnji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Građanske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inicijative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fondacija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BIRN – Balkan Investigative Reporting Network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BOŠ -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Beogradska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otvorena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BTD – The Balkan Trust for Democracy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GIZ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Gradska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opština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Palilula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Gradska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opština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Vračar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Beograd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poslovnih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Srbije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UniCredit Bank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Srbija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a.d.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Beograd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Women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VGIF - Virginia Gildersleeve International Fund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r="15528" b="-3"/>
          <a:stretch>
            <a:fillRect/>
          </a:stretch>
        </p:blipFill>
        <p:spPr>
          <a:xfrm>
            <a:off x="621567" y="673105"/>
            <a:ext cx="3774591" cy="2513580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1851" r="-1" b="-1"/>
          <a:stretch>
            <a:fillRect/>
          </a:stretch>
        </p:blipFill>
        <p:spPr>
          <a:xfrm>
            <a:off x="625179" y="3738753"/>
            <a:ext cx="3782961" cy="2217540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3452" r="1" b="1"/>
          <a:stretch>
            <a:fillRect/>
          </a:stretch>
        </p:blipFill>
        <p:spPr>
          <a:xfrm>
            <a:off x="4886676" y="1433077"/>
            <a:ext cx="6184580" cy="3985700"/>
          </a:xfrm>
          <a:prstGeom prst="rect">
            <a:avLst/>
          </a:prstGeom>
        </p:spPr>
      </p:pic>
      <p:pic>
        <p:nvPicPr>
          <p:cNvPr id="5" name="Picture 4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248" y="1193800"/>
            <a:ext cx="3002788" cy="4786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delovanje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5284" y="1027579"/>
            <a:ext cx="7147052" cy="495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sr-Latn-R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aradnja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nadležnim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institucijama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civilnog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društva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konventa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EU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poglavlja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socijalne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zapošljavanje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Učešće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javnoj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raspravi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vezi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Zakonom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rodnoj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Učešće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akcionog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plana za period 2016.-2018.godine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sprovođenje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Posebne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Predloga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period od 2021. do 2025.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Predloga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akcionog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plana za 2024.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sprovođenje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period od 2021. do 2030.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Rаdne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Predloga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dopune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period od 2021. do  2030.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Predloga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akcionog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plana za 2026.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2027.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sprovođenje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pomenute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" y="2785217"/>
            <a:ext cx="4670097" cy="386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Najvažnije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postignuće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javnog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delovanja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udruženja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45+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priznate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jedna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teže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zapošljivih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grupa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Strategiji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rodnu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period od 2021. do  2030. god.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0"/>
            <a:ext cx="5203825" cy="6504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40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ISTRAŽIVANJA/PUBLIKACIJE</a:t>
            </a:r>
            <a:endParaRPr kumimoji="0" lang="en-US" sz="40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0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1652" y="2398433"/>
            <a:ext cx="5026641" cy="286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 u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Srbiji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rodni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jaz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14% u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muškaraca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Rodni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jaz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45+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muškaraca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vršnjaka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sz="3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18%.</a:t>
            </a:r>
            <a:endParaRPr lang="en-US" sz="32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398" y="2071316"/>
            <a:ext cx="6143182" cy="4217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9070" y="876822"/>
            <a:ext cx="3399780" cy="499788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Slika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radnoj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karijeri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liči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krug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karijere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bliže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situaciji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početka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karijere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zabrinute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svoju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budućnost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frustrirane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slabim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mogućnostima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utiču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8764" y="876822"/>
            <a:ext cx="7296184" cy="4997885"/>
          </a:xfrm>
          <a:prstGeom prst="rect">
            <a:avLst/>
          </a:prstGeom>
        </p:spPr>
      </p:pic>
      <p:grpSp>
        <p:nvGrpSpPr>
          <p:cNvPr id="24" name="Group 23"/>
          <p:cNvGrpSpPr>
            <a:grpSpLocks noGrp="1" noRot="1" noChangeAspect="1" noMove="1" noResize="1" noUngrp="1"/>
          </p:cNvGrpSpPr>
          <p:nvPr/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5" name="Rectangle 24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8292" y="1189974"/>
            <a:ext cx="3731286" cy="41962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milion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starosne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45-64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gotovo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polovina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nezaposlene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neaktivne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white and orange paper with red and blue text&#10;&#10;AI-generated content may be incorrect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4" y="347193"/>
            <a:ext cx="4359794" cy="6184107"/>
          </a:xfrm>
          <a:prstGeom prst="rect">
            <a:avLst/>
          </a:prstGeom>
          <a:noFill/>
        </p:spPr>
      </p:pic>
      <p:pic>
        <p:nvPicPr>
          <p:cNvPr id="2" name="Picture 1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>
            <a:fillRect/>
          </a:stretch>
        </p:blipFill>
        <p:spPr>
          <a:xfrm>
            <a:off x="643255" y="492125"/>
            <a:ext cx="4322445" cy="636587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2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7805" y="2722880"/>
            <a:ext cx="5172075" cy="2348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Ekonomski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gubici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usled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manje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participacije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žena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na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tržištu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rada u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odnosu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na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muškarce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kreću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se od 4,2% do 4,8%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bruto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domaćeg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1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proizvoda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lang="en-US" sz="3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936" y="2807208"/>
            <a:ext cx="4855464" cy="3670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Finansijska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aktivne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politike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zapošljavanja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od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planiranih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0,5 % BDP (2011.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manja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0,1% BDP,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najmanji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izdaci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regionu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Evropi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aktivne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mere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zapošljavanja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MG_256"/>
          <p:cNvPicPr>
            <a:picLocks noChangeAspect="1"/>
          </p:cNvPicPr>
          <p:nvPr/>
        </p:nvPicPr>
        <p:blipFill>
          <a:blip r:embed="rId1"/>
          <a:srcRect r="3" b="2817"/>
          <a:stretch>
            <a:fillRect/>
          </a:stretch>
        </p:blipFill>
        <p:spPr>
          <a:xfrm>
            <a:off x="6568537" y="0"/>
            <a:ext cx="4992527" cy="6858000"/>
          </a:xfrm>
          <a:prstGeom prst="rect">
            <a:avLst/>
          </a:prstGeom>
          <a:noFill/>
        </p:spPr>
      </p:pic>
      <p:pic>
        <p:nvPicPr>
          <p:cNvPr id="2" name="Picture 1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06" y="0"/>
            <a:ext cx="4716578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865" y="1434492"/>
            <a:ext cx="3553199" cy="50400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AA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63" y="1434492"/>
            <a:ext cx="3553199" cy="5040000"/>
          </a:xfrm>
          <a:prstGeom prst="rect">
            <a:avLst/>
          </a:prstGeom>
          <a:noFill/>
        </p:spPr>
      </p:pic>
      <p:pic>
        <p:nvPicPr>
          <p:cNvPr id="2" name="Picture 1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43462" y="1434492"/>
          <a:ext cx="35532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PDF" r:id="rId4" imgW="3990975" imgH="5667375" progId="FoxitReader.Document">
                  <p:embed/>
                </p:oleObj>
              </mc:Choice>
              <mc:Fallback>
                <p:oleObj name="PDF" r:id="rId4" imgW="3990975" imgH="5667375" progId="FoxitReader.Document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3462" y="1434492"/>
                        <a:ext cx="35532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2186" y="549240"/>
            <a:ext cx="6096000" cy="72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sr-Latn-RS" sz="3600" b="1" kern="10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SOCIJALNE PENZIJE</a:t>
            </a:r>
            <a:endParaRPr lang="en-US" sz="3600" b="1" kern="10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women sitting at a table&#10;&#10;AI-generated content may be incorrect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r="25175" b="1"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</p:spPr>
      </p:pic>
      <p:pic>
        <p:nvPicPr>
          <p:cNvPr id="7" name="Picture 6" descr="A group of people sitting in chairs&#10;&#10;AI-generated content may be incorr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r="12488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5" name="Picture 4" descr="A person sitting on a couch&#10;&#10;AI-generated content may be incorrec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r="17450" b="2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</p:spPr>
      </p:pic>
      <p:sp useBgFill="1"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09" y="1953836"/>
            <a:ext cx="3119055" cy="4547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Mnogobrojne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organizovalo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mediji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veoma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propratili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je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reč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televiziji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radiju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novinskim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izdanjima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6209" y="984503"/>
            <a:ext cx="6106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MEDIJI O NAMA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5044" y="95850"/>
            <a:ext cx="609391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PARTNERI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290" y="745198"/>
            <a:ext cx="4721837" cy="641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Laris“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Čačak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Putokaz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“ Kragujevac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„Miona“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Aleksandrovac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Protecta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Niš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Biznis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Finansije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Commodus Beograd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Društvo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psihologa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Srbije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Gradska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opština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Čukarica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Gradska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opština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Vračar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Infostud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Kuća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ljudskih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prava</a:t>
            </a:r>
            <a:r>
              <a:rPr lang="en-US" sz="2400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Beograd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KućaDobrihVesti</a:t>
            </a:r>
            <a:endParaRPr lang="en-US" sz="2400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Nacionalna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služba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za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zapošljavanje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Poverenik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za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zaštitu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ravnopravnosti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PsihoFokus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435" y="2980319"/>
            <a:ext cx="6093912" cy="404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SITS Beograd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osiguranju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Studio TRID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Udruženje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Srbije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Unija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poslodavaca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Zadružni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Savez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Srbije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Mirna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kuća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Agencija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Nana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734" y="926552"/>
            <a:ext cx="6093912" cy="206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Psihološki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krugovi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RAREI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Kruševac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Regionalna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agencija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za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razvoj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evropske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integracije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Secons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women posing for a photo&#10;&#10;AI-generated content may be incorrect.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8439"/>
          <a:stretch>
            <a:fillRect/>
          </a:stretch>
        </p:blipFill>
        <p:spPr>
          <a:xfrm>
            <a:off x="664845" y="78740"/>
            <a:ext cx="11435080" cy="427545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5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77385" y="4551680"/>
            <a:ext cx="7066915" cy="20599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vala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svim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našim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saradnicima, donatorima,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partnerima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prijateljima, bez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kojih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bismo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mogli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alt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postići</a:t>
            </a:r>
            <a:r>
              <a:rPr lang="en-US" altLang="sr-Latn-R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sr-Latn-RS" sz="36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26510" y="5047989"/>
            <a:ext cx="10982885" cy="166596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 anchorCtr="0" compatLnSpc="1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                          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"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prošla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kroz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priču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kada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posle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29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godina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radnog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staža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 51.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godini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ostala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bez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posla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Problem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ženama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45+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predrasude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njihovim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radnim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sposobnostima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Srećno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svim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nezaposlenim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ženama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I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kada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najteže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setite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 da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smo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mi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satkane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od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ljubavi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kamena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13984" y="2868460"/>
            <a:ext cx="10982884" cy="17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Udruženje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Žene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prekretnici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” je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dobrovoljno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nevladino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neprofitno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udruženje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građana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osnovano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01.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decembra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2015.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godine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radi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ostvarivanja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ciljeva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oblasti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rodne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ravnopravnosti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kroz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osnaživanje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povezivanje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žena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srednjim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starijim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godinama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koje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ostale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bez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posla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 descr="A group of people posing for a photo&#10;&#10;AI-generated content may be incorr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475" y="331223"/>
            <a:ext cx="10847393" cy="235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9285" y="0"/>
            <a:ext cx="11562715" cy="2226310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PROGRAMSKE AKTIVNOSTI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radionica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psiholoških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treninga</a:t>
            </a:r>
            <a:r>
              <a:rPr kumimoji="0" lang="sr-Latn-R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realizovan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kroz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paket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tematskih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radionica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sa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ciljem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da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ohrabri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podstakne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nezaposlene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žene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starije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od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45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godina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, da se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ponovo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društveno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ekonomski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angažuju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Održano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edukativnih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radionica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treninga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individualnih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grupni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savetovališta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mentorisanja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pristupilo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radionicama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treninzima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585" y="0"/>
            <a:ext cx="1157541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group of people in a room&#10;&#10;AI-generated content may be incorrect."/>
          <p:cNvPicPr>
            <a:picLocks noChangeAspect="1"/>
          </p:cNvPicPr>
          <p:nvPr/>
        </p:nvPicPr>
        <p:blipFill>
          <a:blip r:embed="rId1"/>
          <a:srcRect t="24036" r="2" b="12417"/>
          <a:stretch>
            <a:fillRect/>
          </a:stretch>
        </p:blipFill>
        <p:spPr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4" name="Picture 3" descr="A group of women sitting in chairs&#10;&#10;AI-generated content may be incorr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1" r="-1" b="22998"/>
          <a:stretch>
            <a:fillRect/>
          </a:stretch>
        </p:blipFill>
        <p:spPr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</p:spPr>
      </p:pic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3" name="Picture 2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t="33965" b="12406"/>
          <a:stretch>
            <a:fillRect/>
          </a:stretch>
        </p:blipFill>
        <p:spPr>
          <a:xfrm>
            <a:off x="621652" y="762713"/>
            <a:ext cx="11087743" cy="337453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621652" y="4309463"/>
            <a:ext cx="11087743" cy="245268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znala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postoji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ovakvo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udruženje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iskreno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—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oduševljena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Ovo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treba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što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više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promovisati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jer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mnogo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žena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se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obrati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Finansijska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zavisnost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često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glavni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razlog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što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mnoge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ostaju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toksičnim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odnosima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veruju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mogu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ponovo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noge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Svaka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inicijativa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koja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ženama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pruža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znanje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podršku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mrežu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solidarnosti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dragocena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— ne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njih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lično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već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društvo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Bravo za vas,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hvala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što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postojite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305" y="464820"/>
            <a:ext cx="3738245" cy="5566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Saradnja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beogradskim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opštinama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Čukarica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Palilula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Vračar,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Zvezdara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Savski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ostvarena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treninge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radionice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preduzetništva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digitalizacije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   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        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4269" b="-1"/>
          <a:stretch>
            <a:fillRect/>
          </a:stretch>
        </p:blipFill>
        <p:spPr bwMode="auto">
          <a:xfrm>
            <a:off x="4784725" y="619125"/>
            <a:ext cx="7174230" cy="54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67"/>
          <p:cNvGrpSpPr>
            <a:grpSpLocks noGrp="1" noRot="1" noChangeAspect="1" noMove="1" noResize="1" noUngrp="1"/>
          </p:cNvGrpSpPr>
          <p:nvPr/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69" name="Rectangle 2068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2070" name="Rectangle 2069"/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pic>
        <p:nvPicPr>
          <p:cNvPr id="3" name="Picture 2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t="4863" b="18443"/>
          <a:stretch>
            <a:fillRect/>
          </a:stretch>
        </p:blipFill>
        <p:spPr>
          <a:xfrm>
            <a:off x="791310" y="447620"/>
            <a:ext cx="10994798" cy="4110809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840" y="4777738"/>
            <a:ext cx="10930268" cy="139922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Bilo je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dragoceno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lepo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znati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vrata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Udruženja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ostaju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otvorena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uvek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mogu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se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vratim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Osetite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olakšanje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dok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borbu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morate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nastavite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1651" y="0"/>
            <a:ext cx="6972718" cy="6737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diskusije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okrugli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stolovi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- „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osnaživanje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45+“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2017. - „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Zadruge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najjednostavniji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oblik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udruživanja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2018. - „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Socijalno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preduzetništvo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osnaživanja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inkluzije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ranjivih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2019. - „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Digitalno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preduzetništvo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budućnost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rada“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Udruženje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dobilo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plaketu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najbolju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viziju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 - Online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konferencija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 plus-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postići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2022. - 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Okrugli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aktivaciju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nezaposlenih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45+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rada”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 -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Okrugli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Šest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ravnopravnosti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 -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Diskusija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“„Kako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usaglasiti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poslodavaca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nezaposlenih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45+“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2025. -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Okrugli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osnaživanje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uraditi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ovim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složenim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okolnostima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2025. -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Okrugli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Uvođenje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socijalne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penzije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odgovor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rastuće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siromaštvo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starijih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rodne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nejednakosti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r="24682" b="-1"/>
          <a:stretch>
            <a:fillRect/>
          </a:stretch>
        </p:blipFill>
        <p:spPr bwMode="auto">
          <a:xfrm>
            <a:off x="7659370" y="1347470"/>
            <a:ext cx="4110990" cy="40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80" name="Group 6179"/>
          <p:cNvGrpSpPr>
            <a:grpSpLocks noGrp="1" noRot="1" noChangeAspect="1" noMove="1" noResize="1" noUngrp="1"/>
          </p:cNvGrpSpPr>
          <p:nvPr/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6178" name="Rectangle 6177"/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6179" name="Rectangle 6178"/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pic>
        <p:nvPicPr>
          <p:cNvPr id="3" name="Picture 2" descr="A triangle with orange and purple colors&#10;&#10;AI-generated content may be incorrec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07" y="95850"/>
            <a:ext cx="525145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6299</Words>
  <Application>WPS Presentation</Application>
  <PresentationFormat>Widescreen</PresentationFormat>
  <Paragraphs>125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Aptos</vt:lpstr>
      <vt:lpstr>Calibri</vt:lpstr>
      <vt:lpstr>Times New Roman</vt:lpstr>
      <vt:lpstr>Segoe UI</vt:lpstr>
      <vt:lpstr>Meiryo</vt:lpstr>
      <vt:lpstr>Aptos Display</vt:lpstr>
      <vt:lpstr>Segoe UI Variable Display</vt:lpstr>
      <vt:lpstr>Microsoft YaHei</vt:lpstr>
      <vt:lpstr>Arial Unicode MS</vt:lpstr>
      <vt:lpstr>Aptos</vt:lpstr>
      <vt:lpstr>Calibri</vt:lpstr>
      <vt:lpstr>Segoe Print</vt:lpstr>
      <vt:lpstr>1_Office Theme</vt:lpstr>
      <vt:lpstr>FoxitReader.Document</vt:lpstr>
      <vt:lpstr>           01.12.2015. – 01.12.2025. NAŠIH DESET GODINA         .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01.12.2015. – 01.12.2025 NAŠIH DESET GODINA         .  </dc:title>
  <dc:creator>Jelena Stosic</dc:creator>
  <cp:lastModifiedBy>jelena</cp:lastModifiedBy>
  <cp:revision>17</cp:revision>
  <dcterms:created xsi:type="dcterms:W3CDTF">2025-12-04T23:15:00Z</dcterms:created>
  <dcterms:modified xsi:type="dcterms:W3CDTF">2025-12-09T21:11:40Z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D2CAD56814C04393BF8DBAB4BB4B1392_13</vt:lpwstr>
  </property>
  <property fmtid="{D5CDD505-2E9C-101B-9397-08002B2CF9AE}" pid="3" name="KSOProductBuildVer">
    <vt:lpwstr>1033-12.2.0.22549</vt:lpwstr>
  </property>
</Properties>
</file>